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4"/>
  </p:sldMasterIdLst>
  <p:notesMasterIdLst>
    <p:notesMasterId r:id="rId18"/>
  </p:notesMasterIdLst>
  <p:handoutMasterIdLst>
    <p:handoutMasterId r:id="rId19"/>
  </p:handoutMasterIdLst>
  <p:sldIdLst>
    <p:sldId id="256" r:id="rId5"/>
    <p:sldId id="257" r:id="rId6"/>
    <p:sldId id="260" r:id="rId7"/>
    <p:sldId id="258" r:id="rId8"/>
    <p:sldId id="282" r:id="rId9"/>
    <p:sldId id="269" r:id="rId10"/>
    <p:sldId id="281" r:id="rId11"/>
    <p:sldId id="264" r:id="rId12"/>
    <p:sldId id="278" r:id="rId13"/>
    <p:sldId id="283" r:id="rId14"/>
    <p:sldId id="279" r:id="rId15"/>
    <p:sldId id="280"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2" autoAdjust="0"/>
    <p:restoredTop sz="93087" autoAdjust="0"/>
  </p:normalViewPr>
  <p:slideViewPr>
    <p:cSldViewPr snapToGrid="0">
      <p:cViewPr varScale="1">
        <p:scale>
          <a:sx n="77" d="100"/>
          <a:sy n="77" d="100"/>
        </p:scale>
        <p:origin x="912" y="5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4/20/2025</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2</a:t>
            </a:fld>
            <a:endParaRPr lang="en-US" dirty="0"/>
          </a:p>
        </p:txBody>
      </p:sp>
    </p:spTree>
    <p:extLst>
      <p:ext uri="{BB962C8B-B14F-4D97-AF65-F5344CB8AC3E}">
        <p14:creationId xmlns:p14="http://schemas.microsoft.com/office/powerpoint/2010/main" val="315977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RShiny</a:t>
            </a:r>
            <a:r>
              <a:rPr lang="en-US" dirty="0"/>
              <a:t> Dashboard Brief overview of </a:t>
            </a:r>
            <a:r>
              <a:rPr lang="en-US" dirty="0" err="1"/>
              <a:t>features:User</a:t>
            </a:r>
            <a:r>
              <a:rPr lang="en-US" dirty="0"/>
              <a:t> inputs crab characteristics Dashboard returns predicted </a:t>
            </a:r>
            <a:r>
              <a:rPr lang="en-US" dirty="0" err="1"/>
              <a:t>ageVisuals</a:t>
            </a:r>
            <a:r>
              <a:rPr lang="en-US" dirty="0"/>
              <a:t>: screenshots or summary description</a:t>
            </a:r>
          </a:p>
        </p:txBody>
      </p:sp>
      <p:sp>
        <p:nvSpPr>
          <p:cNvPr id="4" name="Slide Number Placeholder 3"/>
          <p:cNvSpPr>
            <a:spLocks noGrp="1"/>
          </p:cNvSpPr>
          <p:nvPr>
            <p:ph type="sldNum" sz="quarter" idx="5"/>
          </p:nvPr>
        </p:nvSpPr>
        <p:spPr/>
        <p:txBody>
          <a:bodyPr/>
          <a:lstStyle/>
          <a:p>
            <a:fld id="{5071D96E-4CA2-485E-9EE5-CEB7143ACC3B}" type="slidenum">
              <a:rPr lang="en-US" smtClean="0"/>
              <a:t>11</a:t>
            </a:fld>
            <a:endParaRPr lang="en-US" dirty="0"/>
          </a:p>
        </p:txBody>
      </p:sp>
    </p:spTree>
    <p:extLst>
      <p:ext uri="{BB962C8B-B14F-4D97-AF65-F5344CB8AC3E}">
        <p14:creationId xmlns:p14="http://schemas.microsoft.com/office/powerpoint/2010/main" val="946676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500" b="1" dirty="0"/>
          </a:p>
        </p:txBody>
      </p:sp>
      <p:sp>
        <p:nvSpPr>
          <p:cNvPr id="4" name="Slide Number Placeholder 3"/>
          <p:cNvSpPr>
            <a:spLocks noGrp="1"/>
          </p:cNvSpPr>
          <p:nvPr>
            <p:ph type="sldNum" sz="quarter" idx="5"/>
          </p:nvPr>
        </p:nvSpPr>
        <p:spPr/>
        <p:txBody>
          <a:bodyPr/>
          <a:lstStyle/>
          <a:p>
            <a:fld id="{5071D96E-4CA2-485E-9EE5-CEB7143ACC3B}" type="slidenum">
              <a:rPr lang="en-US" smtClean="0"/>
              <a:t>12</a:t>
            </a:fld>
            <a:endParaRPr lang="en-US" dirty="0"/>
          </a:p>
        </p:txBody>
      </p:sp>
    </p:spTree>
    <p:extLst>
      <p:ext uri="{BB962C8B-B14F-4D97-AF65-F5344CB8AC3E}">
        <p14:creationId xmlns:p14="http://schemas.microsoft.com/office/powerpoint/2010/main" val="180128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3</a:t>
            </a:fld>
            <a:endParaRPr lang="en-US" dirty="0"/>
          </a:p>
        </p:txBody>
      </p:sp>
    </p:spTree>
    <p:extLst>
      <p:ext uri="{BB962C8B-B14F-4D97-AF65-F5344CB8AC3E}">
        <p14:creationId xmlns:p14="http://schemas.microsoft.com/office/powerpoint/2010/main" val="136437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These variables are the most important predictors of crab age and will be prioritized in our predictive modeling. The heatmap visualizes these relationships, with darker shades indicating stronger positive correlations</a:t>
            </a:r>
          </a:p>
        </p:txBody>
      </p:sp>
      <p:sp>
        <p:nvSpPr>
          <p:cNvPr id="4" name="Slide Number Placeholder 3"/>
          <p:cNvSpPr>
            <a:spLocks noGrp="1"/>
          </p:cNvSpPr>
          <p:nvPr>
            <p:ph type="sldNum" sz="quarter" idx="5"/>
          </p:nvPr>
        </p:nvSpPr>
        <p:spPr/>
        <p:txBody>
          <a:bodyPr/>
          <a:lstStyle/>
          <a:p>
            <a:fld id="{5071D96E-4CA2-485E-9EE5-CEB7143ACC3B}" type="slidenum">
              <a:rPr lang="en-US" smtClean="0"/>
              <a:t>4</a:t>
            </a:fld>
            <a:endParaRPr lang="en-US" dirty="0"/>
          </a:p>
        </p:txBody>
      </p:sp>
    </p:spTree>
    <p:extLst>
      <p:ext uri="{BB962C8B-B14F-4D97-AF65-F5344CB8AC3E}">
        <p14:creationId xmlns:p14="http://schemas.microsoft.com/office/powerpoint/2010/main" val="3059613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500" b="1" dirty="0"/>
          </a:p>
        </p:txBody>
      </p:sp>
      <p:sp>
        <p:nvSpPr>
          <p:cNvPr id="4" name="Slide Number Placeholder 3"/>
          <p:cNvSpPr>
            <a:spLocks noGrp="1"/>
          </p:cNvSpPr>
          <p:nvPr>
            <p:ph type="sldNum" sz="quarter" idx="5"/>
          </p:nvPr>
        </p:nvSpPr>
        <p:spPr/>
        <p:txBody>
          <a:bodyPr/>
          <a:lstStyle/>
          <a:p>
            <a:fld id="{5071D96E-4CA2-485E-9EE5-CEB7143ACC3B}" type="slidenum">
              <a:rPr lang="en-US" smtClean="0"/>
              <a:t>5</a:t>
            </a:fld>
            <a:endParaRPr lang="en-US" dirty="0"/>
          </a:p>
        </p:txBody>
      </p:sp>
    </p:spTree>
    <p:extLst>
      <p:ext uri="{BB962C8B-B14F-4D97-AF65-F5344CB8AC3E}">
        <p14:creationId xmlns:p14="http://schemas.microsoft.com/office/powerpoint/2010/main" val="10437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b="1" dirty="0"/>
              <a:t>Top predictors include Shell Weight, Height, Diameter.</a:t>
            </a:r>
          </a:p>
          <a:p>
            <a:endParaRPr lang="en-US" sz="1500" b="1" dirty="0"/>
          </a:p>
        </p:txBody>
      </p:sp>
      <p:sp>
        <p:nvSpPr>
          <p:cNvPr id="4" name="Slide Number Placeholder 3"/>
          <p:cNvSpPr>
            <a:spLocks noGrp="1"/>
          </p:cNvSpPr>
          <p:nvPr>
            <p:ph type="sldNum" sz="quarter" idx="5"/>
          </p:nvPr>
        </p:nvSpPr>
        <p:spPr/>
        <p:txBody>
          <a:bodyPr/>
          <a:lstStyle/>
          <a:p>
            <a:fld id="{5071D96E-4CA2-485E-9EE5-CEB7143ACC3B}" type="slidenum">
              <a:rPr lang="en-US" smtClean="0"/>
              <a:t>6</a:t>
            </a:fld>
            <a:endParaRPr lang="en-US" dirty="0"/>
          </a:p>
        </p:txBody>
      </p:sp>
    </p:spTree>
    <p:extLst>
      <p:ext uri="{BB962C8B-B14F-4D97-AF65-F5344CB8AC3E}">
        <p14:creationId xmlns:p14="http://schemas.microsoft.com/office/powerpoint/2010/main" val="3623921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b="1" dirty="0"/>
              <a:t>The spread of points widens with larger values, especially for Length and Diameter, suggesting some non-linearity or variance that linear models might not fully capture.</a:t>
            </a:r>
          </a:p>
          <a:p>
            <a:r>
              <a:rPr lang="en-US" sz="1500" b="1" dirty="0"/>
              <a:t>Outliers are present but don't appear to distort the overall trends, indicating robustness in the relationships.</a:t>
            </a:r>
          </a:p>
        </p:txBody>
      </p:sp>
      <p:sp>
        <p:nvSpPr>
          <p:cNvPr id="4" name="Slide Number Placeholder 3"/>
          <p:cNvSpPr>
            <a:spLocks noGrp="1"/>
          </p:cNvSpPr>
          <p:nvPr>
            <p:ph type="sldNum" sz="quarter" idx="5"/>
          </p:nvPr>
        </p:nvSpPr>
        <p:spPr/>
        <p:txBody>
          <a:bodyPr/>
          <a:lstStyle/>
          <a:p>
            <a:fld id="{5071D96E-4CA2-485E-9EE5-CEB7143ACC3B}" type="slidenum">
              <a:rPr lang="en-US" smtClean="0"/>
              <a:t>7</a:t>
            </a:fld>
            <a:endParaRPr lang="en-US" dirty="0"/>
          </a:p>
        </p:txBody>
      </p:sp>
    </p:spTree>
    <p:extLst>
      <p:ext uri="{BB962C8B-B14F-4D97-AF65-F5344CB8AC3E}">
        <p14:creationId xmlns:p14="http://schemas.microsoft.com/office/powerpoint/2010/main" val="4221431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500" b="1" dirty="0"/>
          </a:p>
        </p:txBody>
      </p:sp>
      <p:sp>
        <p:nvSpPr>
          <p:cNvPr id="4" name="Slide Number Placeholder 3"/>
          <p:cNvSpPr>
            <a:spLocks noGrp="1"/>
          </p:cNvSpPr>
          <p:nvPr>
            <p:ph type="sldNum" sz="quarter" idx="5"/>
          </p:nvPr>
        </p:nvSpPr>
        <p:spPr/>
        <p:txBody>
          <a:bodyPr/>
          <a:lstStyle/>
          <a:p>
            <a:fld id="{5071D96E-4CA2-485E-9EE5-CEB7143ACC3B}" type="slidenum">
              <a:rPr lang="en-US" smtClean="0"/>
              <a:t>8</a:t>
            </a:fld>
            <a:endParaRPr lang="en-US" dirty="0"/>
          </a:p>
        </p:txBody>
      </p:sp>
    </p:spTree>
    <p:extLst>
      <p:ext uri="{BB962C8B-B14F-4D97-AF65-F5344CB8AC3E}">
        <p14:creationId xmlns:p14="http://schemas.microsoft.com/office/powerpoint/2010/main" val="245863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used for final prediction MAE on validation/test set Comparison to baseline model if needed </a:t>
            </a:r>
          </a:p>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9</a:t>
            </a:fld>
            <a:endParaRPr lang="en-US" dirty="0"/>
          </a:p>
        </p:txBody>
      </p:sp>
    </p:spTree>
    <p:extLst>
      <p:ext uri="{BB962C8B-B14F-4D97-AF65-F5344CB8AC3E}">
        <p14:creationId xmlns:p14="http://schemas.microsoft.com/office/powerpoint/2010/main" val="272946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used for final prediction MAE on validation/test set Comparison to baseline model if needed </a:t>
            </a:r>
          </a:p>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10</a:t>
            </a:fld>
            <a:endParaRPr lang="en-US" dirty="0"/>
          </a:p>
        </p:txBody>
      </p:sp>
    </p:spTree>
    <p:extLst>
      <p:ext uri="{BB962C8B-B14F-4D97-AF65-F5344CB8AC3E}">
        <p14:creationId xmlns:p14="http://schemas.microsoft.com/office/powerpoint/2010/main" val="566536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75516029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59402698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42690249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86466472"/>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80410997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8/06/20XX</a:t>
            </a:r>
            <a:endParaRPr lang="en-US" dirty="0"/>
          </a:p>
        </p:txBody>
      </p:sp>
      <p:sp>
        <p:nvSpPr>
          <p:cNvPr id="4"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928687859"/>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8/06/20XX</a:t>
            </a:r>
            <a:endParaRPr lang="en-US" dirty="0"/>
          </a:p>
        </p:txBody>
      </p:sp>
      <p:sp>
        <p:nvSpPr>
          <p:cNvPr id="4"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126100159"/>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558033838"/>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60053904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153010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63607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527833128"/>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4146991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40571172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988396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4059754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535783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647698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946065087"/>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12677502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8/06/20XX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35399510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8/06/20XX</a:t>
            </a:r>
            <a:endParaRPr lang="en-US" dirty="0"/>
          </a:p>
        </p:txBody>
      </p:sp>
      <p:sp>
        <p:nvSpPr>
          <p:cNvPr id="5" name="Footer Placeholder 3"/>
          <p:cNvSpPr>
            <a:spLocks noGrp="1"/>
          </p:cNvSpPr>
          <p:nvPr>
            <p:ph type="ftr" sz="quarter" idx="11"/>
          </p:nvPr>
        </p:nvSpPr>
        <p:spPr/>
        <p:txBody>
          <a:bodyPr/>
          <a:lstStyle/>
          <a:p>
            <a:r>
              <a:rPr lang="en-US"/>
              <a:t>PITCH DECK</a:t>
            </a:r>
            <a:endParaRPr lang="en-US" dirty="0"/>
          </a:p>
        </p:txBody>
      </p:sp>
      <p:sp>
        <p:nvSpPr>
          <p:cNvPr id="6"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17251351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8/06/20XX</a:t>
            </a:r>
            <a:endParaRPr lang="en-US" dirty="0"/>
          </a:p>
        </p:txBody>
      </p:sp>
      <p:sp>
        <p:nvSpPr>
          <p:cNvPr id="5" name="Footer Placeholder 2"/>
          <p:cNvSpPr>
            <a:spLocks noGrp="1"/>
          </p:cNvSpPr>
          <p:nvPr>
            <p:ph type="ftr" sz="quarter" idx="11"/>
          </p:nvPr>
        </p:nvSpPr>
        <p:spPr/>
        <p:txBody>
          <a:bodyPr/>
          <a:lstStyle/>
          <a:p>
            <a:r>
              <a:rPr lang="en-US"/>
              <a:t>PITCH DECK</a:t>
            </a:r>
            <a:endParaRPr lang="en-US" dirty="0"/>
          </a:p>
        </p:txBody>
      </p:sp>
      <p:sp>
        <p:nvSpPr>
          <p:cNvPr id="6" name="Slide Number Placeholder 3"/>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484954136"/>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8/06/20XX</a:t>
            </a:r>
            <a:endParaRPr lang="en-US" dirty="0"/>
          </a:p>
        </p:txBody>
      </p:sp>
      <p:sp>
        <p:nvSpPr>
          <p:cNvPr id="5" name="Footer Placeholder 5"/>
          <p:cNvSpPr>
            <a:spLocks noGrp="1"/>
          </p:cNvSpPr>
          <p:nvPr>
            <p:ph type="ftr" sz="quarter" idx="11"/>
          </p:nvPr>
        </p:nvSpPr>
        <p:spPr/>
        <p:txBody>
          <a:bodyPr/>
          <a:lstStyle/>
          <a:p>
            <a:r>
              <a:rPr lang="en-US"/>
              <a:t>PITCH DECK</a:t>
            </a:r>
            <a:endParaRPr lang="en-US" dirty="0"/>
          </a:p>
        </p:txBody>
      </p:sp>
      <p:sp>
        <p:nvSpPr>
          <p:cNvPr id="6"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934618389"/>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579406342"/>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5.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4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4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4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8/06/20XX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448311077"/>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4" r:id="rId26"/>
    <p:sldLayoutId id="2147483655" r:id="rId27"/>
    <p:sldLayoutId id="2147483656" r:id="rId28"/>
    <p:sldLayoutId id="2147483658" r:id="rId29"/>
    <p:sldLayoutId id="2147483659" r:id="rId30"/>
    <p:sldLayoutId id="2147483661" r:id="rId31"/>
    <p:sldLayoutId id="2147483664" r:id="rId32"/>
    <p:sldLayoutId id="2147483665" r:id="rId33"/>
    <p:sldLayoutId id="2147483666" r:id="rId34"/>
    <p:sldLayoutId id="2147483667" r:id="rId35"/>
    <p:sldLayoutId id="2147483668" r:id="rId36"/>
    <p:sldLayoutId id="2147483669" r:id="rId37"/>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crab-galapagos-ecuador-nature-2113971/" TargetMode="External"/><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pixnio.com/nl/dieren/krabben-kreeften/singels-krab-metacarcinus-magister" TargetMode="External"/><Relationship Id="rId2" Type="http://schemas.openxmlformats.org/officeDocument/2006/relationships/image" Target="../media/image26.jp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hyperlink" Target="https://pixabay.com/en/crab-red-klippenkrabbe-6308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hyperlink" Target="https://www.wallpaperflare.com/conch-shell-north-carolina-beaches-wallpaper-bjly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flipH="1">
            <a:off x="185004" y="1386577"/>
            <a:ext cx="6059247" cy="4775812"/>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1307691" y="275144"/>
            <a:ext cx="10884309" cy="2003898"/>
          </a:xfrm>
        </p:spPr>
        <p:txBody>
          <a:bodyPr/>
          <a:lstStyle/>
          <a:p>
            <a:pPr algn="ctr"/>
            <a:r>
              <a:rPr lang="en-US" sz="2000" dirty="0">
                <a:solidFill>
                  <a:schemeClr val="bg1"/>
                </a:solidFill>
              </a:rPr>
              <a:t>“Predicting Crab Age Using Regression Analysis”</a:t>
            </a:r>
            <a:br>
              <a:rPr lang="en-US" sz="2000" dirty="0">
                <a:solidFill>
                  <a:schemeClr val="bg1"/>
                </a:solidFill>
              </a:rPr>
            </a:br>
            <a:br>
              <a:rPr lang="en-US" sz="2000" dirty="0">
                <a:solidFill>
                  <a:schemeClr val="bg1"/>
                </a:solidFill>
              </a:rPr>
            </a:br>
            <a:r>
              <a:rPr lang="en-US" sz="2000" dirty="0">
                <a:solidFill>
                  <a:schemeClr val="bg1"/>
                </a:solidFill>
              </a:rPr>
              <a:t>DDS DS 6306 final Project 2</a:t>
            </a:r>
            <a:br>
              <a:rPr lang="en-US" sz="2000" dirty="0">
                <a:solidFill>
                  <a:schemeClr val="bg1"/>
                </a:solidFill>
              </a:rPr>
            </a:br>
            <a:endParaRPr lang="en-US" sz="2000" dirty="0">
              <a:solidFill>
                <a:schemeClr val="bg1"/>
              </a:solidFill>
            </a:endParaRP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400800" y="2788272"/>
            <a:ext cx="5606196" cy="2188707"/>
          </a:xfrm>
        </p:spPr>
        <p:txBody>
          <a:bodyPr>
            <a:normAutofit/>
          </a:bodyPr>
          <a:lstStyle/>
          <a:p>
            <a:pPr algn="ctr"/>
            <a:r>
              <a:rPr lang="en-US" sz="3500" b="1" dirty="0"/>
              <a:t>Presented By:</a:t>
            </a:r>
          </a:p>
          <a:p>
            <a:pPr algn="ctr"/>
            <a:r>
              <a:rPr lang="en-US" sz="3500" b="1" dirty="0"/>
              <a:t>Sue Camara</a:t>
            </a:r>
          </a:p>
          <a:p>
            <a:pPr algn="ctr"/>
            <a:r>
              <a:rPr lang="en-US" sz="3500" b="1" dirty="0"/>
              <a:t>Date: April 21, 2025</a:t>
            </a:r>
          </a:p>
          <a:p>
            <a:pPr algn="ctr"/>
            <a:endParaRPr lang="en-US" b="1"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731463" y="450002"/>
            <a:ext cx="9404723" cy="1400530"/>
          </a:xfrm>
        </p:spPr>
        <p:txBody>
          <a:bodyPr/>
          <a:lstStyle/>
          <a:p>
            <a:pPr algn="ctr"/>
            <a:r>
              <a:rPr lang="en-US" dirty="0"/>
              <a:t> Validation Results</a:t>
            </a:r>
            <a:br>
              <a:rPr lang="en-US" dirty="0"/>
            </a:br>
            <a:r>
              <a:rPr lang="en-US" sz="3000" dirty="0"/>
              <a:t>Actual vs Predicted (Validation Set)</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4294967295"/>
          </p:nvPr>
        </p:nvSpPr>
        <p:spPr>
          <a:xfrm>
            <a:off x="2687747" y="2566150"/>
            <a:ext cx="5273495" cy="1904517"/>
          </a:xfrm>
        </p:spPr>
        <p:txBody>
          <a:bodyPr>
            <a:noAutofit/>
          </a:bodyPr>
          <a:lstStyle/>
          <a:p>
            <a:pPr algn="ctr">
              <a:lnSpc>
                <a:spcPct val="300000"/>
              </a:lnSpc>
            </a:pPr>
            <a:r>
              <a:rPr lang="en-US" sz="1800" dirty="0"/>
              <a:t>Shows model alignment with ground truth.</a:t>
            </a:r>
          </a:p>
          <a:p>
            <a:pPr algn="ctr">
              <a:lnSpc>
                <a:spcPct val="300000"/>
              </a:lnSpc>
            </a:pPr>
            <a:r>
              <a:rPr lang="en-US" sz="1800" dirty="0"/>
              <a:t>Most predictions fall near the 45° line.</a:t>
            </a:r>
          </a:p>
        </p:txBody>
      </p:sp>
    </p:spTree>
    <p:extLst>
      <p:ext uri="{BB962C8B-B14F-4D97-AF65-F5344CB8AC3E}">
        <p14:creationId xmlns:p14="http://schemas.microsoft.com/office/powerpoint/2010/main" val="4181230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1009901" y="447002"/>
            <a:ext cx="9404723" cy="1400530"/>
          </a:xfrm>
        </p:spPr>
        <p:txBody>
          <a:bodyPr/>
          <a:lstStyle/>
          <a:p>
            <a:pPr algn="ctr"/>
            <a:r>
              <a:rPr lang="en-US" b="1" dirty="0" err="1"/>
              <a:t>Rshinny</a:t>
            </a:r>
            <a:r>
              <a:rPr lang="en-US" b="1" dirty="0"/>
              <a:t> Dashboard</a:t>
            </a:r>
            <a:br>
              <a:rPr lang="en-US" b="1" dirty="0"/>
            </a:br>
            <a:r>
              <a:rPr lang="en-US" sz="3500" b="1" dirty="0"/>
              <a:t>Brief Overview of features</a:t>
            </a:r>
            <a:br>
              <a:rPr lang="en-US" b="1" dirty="0"/>
            </a:br>
            <a:endParaRPr lang="en-US" b="1" dirty="0"/>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idx="1"/>
          </p:nvPr>
        </p:nvSpPr>
        <p:spPr>
          <a:xfrm>
            <a:off x="848220" y="1969135"/>
            <a:ext cx="2946866" cy="576262"/>
          </a:xfrm>
        </p:spPr>
        <p:txBody>
          <a:bodyPr/>
          <a:lstStyle/>
          <a:p>
            <a:pPr algn="ctr"/>
            <a:endParaRPr lang="en-ZA" sz="1800" b="1" dirty="0"/>
          </a:p>
        </p:txBody>
      </p:sp>
      <p:sp>
        <p:nvSpPr>
          <p:cNvPr id="6" name="Text Placeholder 5">
            <a:extLst>
              <a:ext uri="{FF2B5EF4-FFF2-40B4-BE49-F238E27FC236}">
                <a16:creationId xmlns:a16="http://schemas.microsoft.com/office/drawing/2014/main" id="{97F937A6-37D4-7012-5757-C2D9C32DD9AF}"/>
              </a:ext>
            </a:extLst>
          </p:cNvPr>
          <p:cNvSpPr>
            <a:spLocks noGrp="1"/>
          </p:cNvSpPr>
          <p:nvPr>
            <p:ph type="body" sz="half" idx="15"/>
          </p:nvPr>
        </p:nvSpPr>
        <p:spPr>
          <a:xfrm>
            <a:off x="848220" y="2667000"/>
            <a:ext cx="2927350" cy="3589338"/>
          </a:xfrm>
        </p:spPr>
        <p:txBody>
          <a:bodyPr/>
          <a:lstStyle/>
          <a:p>
            <a:endParaRPr lang="en-US" dirty="0"/>
          </a:p>
        </p:txBody>
      </p:sp>
      <p:sp>
        <p:nvSpPr>
          <p:cNvPr id="3" name="Text Placeholder 2">
            <a:extLst>
              <a:ext uri="{FF2B5EF4-FFF2-40B4-BE49-F238E27FC236}">
                <a16:creationId xmlns:a16="http://schemas.microsoft.com/office/drawing/2014/main" id="{153E128D-72D7-A1C6-B8B5-1A2B98371D30}"/>
              </a:ext>
            </a:extLst>
          </p:cNvPr>
          <p:cNvSpPr>
            <a:spLocks noGrp="1"/>
          </p:cNvSpPr>
          <p:nvPr>
            <p:ph type="body" sz="quarter" idx="3"/>
          </p:nvPr>
        </p:nvSpPr>
        <p:spPr>
          <a:xfrm>
            <a:off x="4220398" y="1969135"/>
            <a:ext cx="2936241" cy="576262"/>
          </a:xfrm>
        </p:spPr>
        <p:txBody>
          <a:bodyPr/>
          <a:lstStyle/>
          <a:p>
            <a:endParaRPr lang="en-US" dirty="0"/>
          </a:p>
        </p:txBody>
      </p:sp>
      <p:sp>
        <p:nvSpPr>
          <p:cNvPr id="7" name="Text Placeholder 6">
            <a:extLst>
              <a:ext uri="{FF2B5EF4-FFF2-40B4-BE49-F238E27FC236}">
                <a16:creationId xmlns:a16="http://schemas.microsoft.com/office/drawing/2014/main" id="{0259588F-DA99-9F10-93FA-72A599EEAF59}"/>
              </a:ext>
            </a:extLst>
          </p:cNvPr>
          <p:cNvSpPr>
            <a:spLocks noGrp="1"/>
          </p:cNvSpPr>
          <p:nvPr>
            <p:ph type="body" sz="half" idx="16"/>
          </p:nvPr>
        </p:nvSpPr>
        <p:spPr>
          <a:xfrm>
            <a:off x="4238866" y="2667000"/>
            <a:ext cx="2946794" cy="3589338"/>
          </a:xfrm>
        </p:spPr>
        <p:txBody>
          <a:bodyPr/>
          <a:lstStyle/>
          <a:p>
            <a:endParaRPr lang="en-US" dirty="0"/>
          </a:p>
        </p:txBody>
      </p:sp>
      <p:sp>
        <p:nvSpPr>
          <p:cNvPr id="5" name="Text Placeholder 4">
            <a:extLst>
              <a:ext uri="{FF2B5EF4-FFF2-40B4-BE49-F238E27FC236}">
                <a16:creationId xmlns:a16="http://schemas.microsoft.com/office/drawing/2014/main" id="{0BA97ED6-11F6-BB2E-64C6-5C41E4A95E21}"/>
              </a:ext>
            </a:extLst>
          </p:cNvPr>
          <p:cNvSpPr>
            <a:spLocks noGrp="1"/>
          </p:cNvSpPr>
          <p:nvPr>
            <p:ph type="body" sz="quarter" idx="13"/>
          </p:nvPr>
        </p:nvSpPr>
        <p:spPr>
          <a:xfrm>
            <a:off x="7648955" y="1969135"/>
            <a:ext cx="2932113" cy="576262"/>
          </a:xfrm>
        </p:spPr>
        <p:txBody>
          <a:bodyPr/>
          <a:lstStyle/>
          <a:p>
            <a:endParaRPr lang="en-US" dirty="0"/>
          </a:p>
        </p:txBody>
      </p:sp>
      <p:sp>
        <p:nvSpPr>
          <p:cNvPr id="8" name="Text Placeholder 7">
            <a:extLst>
              <a:ext uri="{FF2B5EF4-FFF2-40B4-BE49-F238E27FC236}">
                <a16:creationId xmlns:a16="http://schemas.microsoft.com/office/drawing/2014/main" id="{001B5BFB-34CA-81CB-E8D2-3F8708B4CBC7}"/>
              </a:ext>
            </a:extLst>
          </p:cNvPr>
          <p:cNvSpPr>
            <a:spLocks noGrp="1"/>
          </p:cNvSpPr>
          <p:nvPr>
            <p:ph type="body" sz="half" idx="17"/>
          </p:nvPr>
        </p:nvSpPr>
        <p:spPr>
          <a:xfrm>
            <a:off x="7648956" y="2667000"/>
            <a:ext cx="2932113" cy="3589338"/>
          </a:xfrm>
        </p:spPr>
        <p:txBody>
          <a:bodyPr/>
          <a:lstStyle/>
          <a:p>
            <a:endParaRPr lang="en-US" dirty="0"/>
          </a:p>
        </p:txBody>
      </p:sp>
    </p:spTree>
    <p:extLst>
      <p:ext uri="{BB962C8B-B14F-4D97-AF65-F5344CB8AC3E}">
        <p14:creationId xmlns:p14="http://schemas.microsoft.com/office/powerpoint/2010/main" val="3630907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17"/>
          </p:nvPr>
        </p:nvSpPr>
        <p:spPr>
          <a:xfrm>
            <a:off x="826200" y="801537"/>
            <a:ext cx="2859091" cy="1517776"/>
          </a:xfrm>
        </p:spPr>
        <p:txBody>
          <a:bodyPr>
            <a:normAutofit/>
          </a:bodyPr>
          <a:lstStyle/>
          <a:p>
            <a:r>
              <a:rPr lang="en-ZA" dirty="0"/>
              <a:t>​</a:t>
            </a:r>
          </a:p>
        </p:txBody>
      </p:sp>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1084996" y="546634"/>
            <a:ext cx="10280804" cy="1129164"/>
          </a:xfrm>
        </p:spPr>
        <p:txBody>
          <a:bodyPr>
            <a:normAutofit/>
          </a:bodyPr>
          <a:lstStyle/>
          <a:p>
            <a:pPr algn="ctr"/>
            <a:r>
              <a:rPr lang="en-US" cap="all" spc="400" dirty="0">
                <a:ln w="19050">
                  <a:solidFill>
                    <a:schemeClr val="accent5"/>
                  </a:solidFill>
                </a:ln>
                <a:noFill/>
                <a:ea typeface="+mn-ea"/>
                <a:cs typeface="+mn-cs"/>
              </a:rPr>
              <a:t>Conclusion &amp; key takeaways</a:t>
            </a:r>
            <a:endParaRPr lang="en-US" dirty="0"/>
          </a:p>
        </p:txBody>
      </p:sp>
      <p:sp>
        <p:nvSpPr>
          <p:cNvPr id="2" name="TextBox 1">
            <a:extLst>
              <a:ext uri="{FF2B5EF4-FFF2-40B4-BE49-F238E27FC236}">
                <a16:creationId xmlns:a16="http://schemas.microsoft.com/office/drawing/2014/main" id="{8754855F-48FF-A716-FD66-681EB44D1B88}"/>
              </a:ext>
            </a:extLst>
          </p:cNvPr>
          <p:cNvSpPr txBox="1"/>
          <p:nvPr/>
        </p:nvSpPr>
        <p:spPr>
          <a:xfrm>
            <a:off x="400573" y="1755613"/>
            <a:ext cx="11390854" cy="4324261"/>
          </a:xfrm>
          <a:prstGeom prst="rect">
            <a:avLst/>
          </a:prstGeom>
          <a:noFill/>
        </p:spPr>
        <p:txBody>
          <a:bodyPr wrap="square" rtlCol="0">
            <a:spAutoFit/>
          </a:bodyPr>
          <a:lstStyle/>
          <a:p>
            <a:pPr algn="ctr"/>
            <a:r>
              <a:rPr lang="en-US" sz="2500" dirty="0"/>
              <a:t>"Predicting crab age using physical characteristics offers reliable results while contributing important insights into their biology and environmental interactions. This study highlights opportunities for refining prediction models and guiding future research in marine science.“</a:t>
            </a:r>
          </a:p>
          <a:p>
            <a:pPr algn="ctr"/>
            <a:endParaRPr lang="en-US" sz="2500" dirty="0"/>
          </a:p>
          <a:p>
            <a:pPr algn="ctr"/>
            <a:r>
              <a:rPr lang="en-US" sz="2500" b="1" dirty="0"/>
              <a:t>Key Takeaways</a:t>
            </a:r>
          </a:p>
          <a:p>
            <a:pPr algn="ctr"/>
            <a:endParaRPr lang="en-US" sz="2500" dirty="0"/>
          </a:p>
          <a:p>
            <a:pPr marL="342900" indent="-342900" algn="ctr">
              <a:buFont typeface="Arial" panose="020B0604020202020204" pitchFamily="34" charset="0"/>
              <a:buChar char="•"/>
            </a:pPr>
            <a:r>
              <a:rPr lang="en-US" sz="2500" dirty="0"/>
              <a:t>Random Forest achieved MAE ~1.40.</a:t>
            </a:r>
          </a:p>
          <a:p>
            <a:pPr marL="342900" indent="-342900" algn="ctr">
              <a:buFont typeface="Arial" panose="020B0604020202020204" pitchFamily="34" charset="0"/>
              <a:buChar char="•"/>
            </a:pPr>
            <a:r>
              <a:rPr lang="en-US" sz="2500" dirty="0"/>
              <a:t>Shell Weight, Length, Diameter were most important features.</a:t>
            </a:r>
          </a:p>
          <a:p>
            <a:pPr marL="342900" indent="-342900" algn="ctr">
              <a:buFont typeface="Arial" panose="020B0604020202020204" pitchFamily="34" charset="0"/>
              <a:buChar char="•"/>
            </a:pPr>
            <a:r>
              <a:rPr lang="en-US" sz="2500" dirty="0"/>
              <a:t>Data cleaning and proper feature engineering were crucial.</a:t>
            </a:r>
          </a:p>
          <a:p>
            <a:pPr algn="ctr"/>
            <a:endParaRPr lang="en-US" sz="2500" dirty="0"/>
          </a:p>
        </p:txBody>
      </p:sp>
    </p:spTree>
    <p:extLst>
      <p:ext uri="{BB962C8B-B14F-4D97-AF65-F5344CB8AC3E}">
        <p14:creationId xmlns:p14="http://schemas.microsoft.com/office/powerpoint/2010/main" val="2052957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flipH="1">
            <a:off x="0" y="0"/>
            <a:ext cx="7022592" cy="6858000"/>
          </a:xfrm>
        </p:spPr>
      </p:pic>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185308" y="3188980"/>
            <a:ext cx="4922872" cy="1193272"/>
          </a:xfrm>
        </p:spPr>
        <p:txBody>
          <a:bodyPr/>
          <a:lstStyle/>
          <a:p>
            <a:pPr algn="ctr"/>
            <a:r>
              <a:rPr lang="en-US" sz="2000" b="1" dirty="0"/>
              <a:t>Sue Camara </a:t>
            </a:r>
          </a:p>
          <a:p>
            <a:pPr algn="ctr"/>
            <a:r>
              <a:rPr lang="en-US" sz="2000" b="1" dirty="0"/>
              <a:t>scamara@smu.edu</a:t>
            </a:r>
          </a:p>
        </p:txBody>
      </p:sp>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7294913" y="2353386"/>
            <a:ext cx="4456528" cy="743712"/>
          </a:xfrm>
        </p:spPr>
        <p:txBody>
          <a:bodyPr/>
          <a:lstStyle/>
          <a:p>
            <a:pPr algn="ctr"/>
            <a:r>
              <a:rPr lang="en-US" sz="3500" dirty="0"/>
              <a:t>Thank you!</a:t>
            </a:r>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Coral reef underwater">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3"/>
          <a:srcRect/>
          <a:stretch/>
        </p:blipFill>
        <p:spPr>
          <a:xfrm flipH="1">
            <a:off x="5022353" y="0"/>
            <a:ext cx="7186313" cy="6858000"/>
          </a:xfrm>
        </p:spPr>
      </p:pic>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11265407" y="6181344"/>
            <a:ext cx="658369" cy="526968"/>
          </a:xfrm>
        </p:spPr>
        <p:txBody>
          <a:bodyPr/>
          <a:lstStyle/>
          <a:p>
            <a:fld id="{A402E4C0-AD5E-4E8C-9F21-7CCE474BDCEB}" type="slidenum">
              <a:rPr lang="en-US" smtClean="0"/>
              <a:pPr/>
              <a:t>2</a:t>
            </a:fld>
            <a:endParaRPr lang="en-US" dirty="0"/>
          </a:p>
        </p:txBody>
      </p:sp>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3" y="1672143"/>
            <a:ext cx="7337167" cy="4616690"/>
          </a:xfrm>
        </p:spPr>
        <p:txBody>
          <a:bodyPr>
            <a:normAutofit/>
          </a:bodyPr>
          <a:lstStyle/>
          <a:p>
            <a:pPr algn="ctr"/>
            <a:r>
              <a:rPr lang="en-US" sz="4000" noProof="0" dirty="0"/>
              <a:t>Objectives</a:t>
            </a:r>
            <a:endParaRPr lang="en-US" sz="4000"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136528" y="3521502"/>
            <a:ext cx="7337168" cy="2037735"/>
          </a:xfrm>
        </p:spPr>
        <p:txBody>
          <a:bodyPr>
            <a:normAutofit fontScale="32500" lnSpcReduction="20000"/>
          </a:bodyPr>
          <a:lstStyle/>
          <a:p>
            <a:pPr algn="ctr"/>
            <a:r>
              <a:rPr lang="en-US" sz="6400" b="1" dirty="0">
                <a:solidFill>
                  <a:schemeClr val="tx1"/>
                </a:solidFill>
              </a:rPr>
              <a:t>Objective A: Build a regression model to predict the age of crabs using physical features</a:t>
            </a:r>
          </a:p>
          <a:p>
            <a:pPr algn="ctr"/>
            <a:r>
              <a:rPr lang="en-US" sz="6400" b="1" dirty="0">
                <a:solidFill>
                  <a:schemeClr val="tx1"/>
                </a:solidFill>
              </a:rPr>
              <a:t>Objective B: Analyze the dataset to identify key relationships that influence crab age</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rab on a rock&#10;&#10;AI-generated content may be incorrect.">
            <a:extLst>
              <a:ext uri="{FF2B5EF4-FFF2-40B4-BE49-F238E27FC236}">
                <a16:creationId xmlns:a16="http://schemas.microsoft.com/office/drawing/2014/main" id="{572CE996-B57E-072E-29A3-3827511F64B9}"/>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24191" r="24191"/>
          <a:stretch>
            <a:fillRect/>
          </a:stretch>
        </p:blipFill>
        <p:spPr/>
      </p:pic>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8"/>
          </p:nvPr>
        </p:nvSpPr>
        <p:spPr>
          <a:xfrm>
            <a:off x="5627070" y="2836665"/>
            <a:ext cx="6235746" cy="768096"/>
          </a:xfrm>
        </p:spPr>
        <p:txBody>
          <a:bodyPr>
            <a:normAutofit/>
          </a:bodyPr>
          <a:lstStyle/>
          <a:p>
            <a:r>
              <a:rPr lang="en-US" sz="1800" dirty="0"/>
              <a:t>Supports commercial fisheries and sustainability efforts</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11326368" y="6108192"/>
            <a:ext cx="655232" cy="562085"/>
          </a:xfrm>
        </p:spPr>
        <p:txBody>
          <a:bodyPr/>
          <a:lstStyle/>
          <a:p>
            <a:fld id="{A402E4C0-AD5E-4E8C-9F21-7CCE474BDCEB}" type="slidenum">
              <a:rPr lang="en-US" smtClean="0"/>
              <a:pPr/>
              <a:t>3</a:t>
            </a:fld>
            <a:endParaRPr lang="en-US"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20"/>
          </p:nvPr>
        </p:nvSpPr>
        <p:spPr>
          <a:xfrm>
            <a:off x="5627070" y="4216693"/>
            <a:ext cx="6235746" cy="768096"/>
          </a:xfrm>
        </p:spPr>
        <p:txBody>
          <a:bodyPr>
            <a:normAutofit/>
          </a:bodyPr>
          <a:lstStyle/>
          <a:p>
            <a:r>
              <a:rPr lang="en-US" sz="1800" dirty="0"/>
              <a:t>Can inform research on climate change and ocean pollution</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6"/>
          </p:nvPr>
        </p:nvSpPr>
        <p:spPr>
          <a:xfrm>
            <a:off x="5627070" y="1518260"/>
            <a:ext cx="6235746" cy="768096"/>
          </a:xfrm>
        </p:spPr>
        <p:txBody>
          <a:bodyPr>
            <a:noAutofit/>
          </a:bodyPr>
          <a:lstStyle/>
          <a:p>
            <a:r>
              <a:rPr lang="en-US" sz="1800" dirty="0"/>
              <a:t>Helps scientists understand crab growth, reproductive cycles, and lifespan</a:t>
            </a:r>
            <a:endParaRPr lang="en-ZA" sz="1800" dirty="0"/>
          </a:p>
        </p:txBody>
      </p:sp>
      <p:sp>
        <p:nvSpPr>
          <p:cNvPr id="3" name="Title 2">
            <a:extLst>
              <a:ext uri="{FF2B5EF4-FFF2-40B4-BE49-F238E27FC236}">
                <a16:creationId xmlns:a16="http://schemas.microsoft.com/office/drawing/2014/main" id="{D1B21FCA-82B6-2997-18BA-B40EF0106A61}"/>
              </a:ext>
            </a:extLst>
          </p:cNvPr>
          <p:cNvSpPr>
            <a:spLocks noGrp="1"/>
          </p:cNvSpPr>
          <p:nvPr>
            <p:ph type="title"/>
          </p:nvPr>
        </p:nvSpPr>
        <p:spPr>
          <a:xfrm>
            <a:off x="6046915" y="424954"/>
            <a:ext cx="5696712" cy="1322023"/>
          </a:xfrm>
        </p:spPr>
        <p:txBody>
          <a:bodyPr/>
          <a:lstStyle/>
          <a:p>
            <a:pPr algn="ctr"/>
            <a:r>
              <a:rPr lang="en-US" sz="3500" dirty="0">
                <a:solidFill>
                  <a:schemeClr val="bg2"/>
                </a:solidFill>
              </a:rPr>
              <a:t>Why Predict Crab Age?</a:t>
            </a:r>
          </a:p>
        </p:txBody>
      </p:sp>
    </p:spTree>
    <p:extLst>
      <p:ext uri="{BB962C8B-B14F-4D97-AF65-F5344CB8AC3E}">
        <p14:creationId xmlns:p14="http://schemas.microsoft.com/office/powerpoint/2010/main" val="237882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heel(1)">
                                      <p:cBhvr>
                                        <p:cTn id="7" dur="20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wheel(1)">
                                      <p:cBhvr>
                                        <p:cTn id="12" dur="20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wheel(1)">
                                      <p:cBhvr>
                                        <p:cTn id="17" dur="20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build="p"/>
      <p:bldP spid="1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1309773" y="612783"/>
            <a:ext cx="9778970" cy="786413"/>
          </a:xfrm>
        </p:spPr>
        <p:txBody>
          <a:bodyPr>
            <a:noAutofit/>
          </a:bodyPr>
          <a:lstStyle/>
          <a:p>
            <a:pPr algn="ctr"/>
            <a:r>
              <a:rPr kumimoji="0" lang="en-US" sz="3500" b="0" i="0" u="none" strike="noStrike" kern="1200" cap="all" spc="400" normalizeH="0" baseline="0" noProof="0" dirty="0">
                <a:ln w="19050">
                  <a:solidFill>
                    <a:schemeClr val="accent5"/>
                  </a:solidFill>
                </a:ln>
                <a:noFill/>
                <a:effectLst/>
                <a:uLnTx/>
                <a:uFillTx/>
                <a:latin typeface="+mj-lt"/>
                <a:ea typeface="+mn-ea"/>
                <a:cs typeface="+mn-cs"/>
              </a:rPr>
              <a:t> </a:t>
            </a:r>
            <a:r>
              <a:rPr kumimoji="0" lang="en-US" sz="4400" b="0" i="0" u="none" strike="noStrike" kern="1200" cap="all" spc="400" normalizeH="0" baseline="0" noProof="0" dirty="0">
                <a:ln w="19050">
                  <a:solidFill>
                    <a:schemeClr val="accent5"/>
                  </a:solidFill>
                </a:ln>
                <a:solidFill>
                  <a:schemeClr val="bg2"/>
                </a:solidFill>
                <a:effectLst/>
                <a:uLnTx/>
                <a:uFillTx/>
                <a:latin typeface="+mj-lt"/>
                <a:ea typeface="+mn-ea"/>
                <a:cs typeface="+mn-cs"/>
              </a:rPr>
              <a:t>Dataset Overview</a:t>
            </a:r>
            <a:endParaRPr lang="en-US" sz="4400" dirty="0">
              <a:solidFill>
                <a:schemeClr val="bg2"/>
              </a:solidFill>
            </a:endParaRPr>
          </a:p>
        </p:txBody>
      </p:sp>
      <p:sp>
        <p:nvSpPr>
          <p:cNvPr id="6" name="TextBox 5">
            <a:extLst>
              <a:ext uri="{FF2B5EF4-FFF2-40B4-BE49-F238E27FC236}">
                <a16:creationId xmlns:a16="http://schemas.microsoft.com/office/drawing/2014/main" id="{233A84C8-7BE7-17F0-210C-2ECF6C867A84}"/>
              </a:ext>
            </a:extLst>
          </p:cNvPr>
          <p:cNvSpPr txBox="1"/>
          <p:nvPr/>
        </p:nvSpPr>
        <p:spPr>
          <a:xfrm>
            <a:off x="647299" y="1703364"/>
            <a:ext cx="10754709" cy="4031873"/>
          </a:xfrm>
          <a:prstGeom prst="rect">
            <a:avLst/>
          </a:prstGeom>
          <a:noFill/>
        </p:spPr>
        <p:txBody>
          <a:bodyPr wrap="square" rtlCol="0">
            <a:spAutoFit/>
          </a:bodyPr>
          <a:lstStyle/>
          <a:p>
            <a:r>
              <a:rPr lang="en-US" sz="2400" dirty="0">
                <a:latin typeface="Aptos Display" panose="020B0004020202020204" pitchFamily="34" charset="0"/>
                <a:ea typeface="Cascadia Code" panose="020B0609020000020004" pitchFamily="49" charset="0"/>
                <a:cs typeface="Times New Roman" panose="02020603050405020304" pitchFamily="18" charset="0"/>
              </a:rPr>
              <a:t>We analyzed the relationships between crab physical measurements and age. The strongest correlations with age were observed in:</a:t>
            </a:r>
          </a:p>
          <a:p>
            <a:pPr algn="ctr"/>
            <a:endParaRPr lang="en-US" sz="2400" dirty="0">
              <a:latin typeface="Aptos Display" panose="020B0004020202020204" pitchFamily="34" charset="0"/>
              <a:ea typeface="Cascadia Code" panose="020B0609020000020004" pitchFamily="49" charset="0"/>
              <a:cs typeface="Times New Roman" panose="02020603050405020304" pitchFamily="18" charset="0"/>
            </a:endParaRPr>
          </a:p>
          <a:p>
            <a:pPr algn="ctr"/>
            <a:endParaRPr lang="en-US" sz="2400" dirty="0">
              <a:latin typeface="Aptos Display" panose="020B0004020202020204" pitchFamily="34" charset="0"/>
              <a:ea typeface="Cascadia Code" panose="020B0609020000020004" pitchFamily="49" charset="0"/>
              <a:cs typeface="Times New Roman" panose="02020603050405020304" pitchFamily="18" charset="0"/>
            </a:endParaRPr>
          </a:p>
          <a:p>
            <a:pPr marL="342900" indent="-342900">
              <a:buFont typeface="Arial" panose="020B0604020202020204" pitchFamily="34" charset="0"/>
              <a:buChar char="•"/>
            </a:pPr>
            <a:r>
              <a:rPr lang="en-US" sz="2400" dirty="0">
                <a:latin typeface="Aptos Display" panose="020B0004020202020204" pitchFamily="34" charset="0"/>
                <a:ea typeface="Cascadia Code" panose="020B0609020000020004" pitchFamily="49" charset="0"/>
                <a:cs typeface="Times New Roman" panose="02020603050405020304" pitchFamily="18" charset="0"/>
              </a:rPr>
              <a:t>Shell Weight (0.69)</a:t>
            </a:r>
          </a:p>
          <a:p>
            <a:pPr marL="342900" indent="-342900">
              <a:buFont typeface="Arial" panose="020B0604020202020204" pitchFamily="34" charset="0"/>
              <a:buChar char="•"/>
            </a:pPr>
            <a:r>
              <a:rPr lang="en-US" sz="2400" dirty="0">
                <a:latin typeface="Aptos Display" panose="020B0004020202020204" pitchFamily="34" charset="0"/>
                <a:ea typeface="Cascadia Code" panose="020B0609020000020004" pitchFamily="49" charset="0"/>
                <a:cs typeface="Times New Roman" panose="02020603050405020304" pitchFamily="18" charset="0"/>
              </a:rPr>
              <a:t>Height (0.66)</a:t>
            </a:r>
          </a:p>
          <a:p>
            <a:pPr marL="342900" indent="-342900">
              <a:buFont typeface="Arial" panose="020B0604020202020204" pitchFamily="34" charset="0"/>
              <a:buChar char="•"/>
            </a:pPr>
            <a:r>
              <a:rPr lang="en-US" sz="2400" dirty="0">
                <a:latin typeface="Aptos Display" panose="020B0004020202020204" pitchFamily="34" charset="0"/>
                <a:ea typeface="Cascadia Code" panose="020B0609020000020004" pitchFamily="49" charset="0"/>
                <a:cs typeface="Times New Roman" panose="02020603050405020304" pitchFamily="18" charset="0"/>
              </a:rPr>
              <a:t>Diameter (0.63)</a:t>
            </a:r>
          </a:p>
          <a:p>
            <a:pPr marL="342900" indent="-342900">
              <a:buFont typeface="Arial" panose="020B0604020202020204" pitchFamily="34" charset="0"/>
              <a:buChar char="•"/>
            </a:pPr>
            <a:r>
              <a:rPr lang="en-US" sz="2400" dirty="0">
                <a:latin typeface="Aptos Display" panose="020B0004020202020204" pitchFamily="34" charset="0"/>
                <a:ea typeface="Cascadia Code" panose="020B0609020000020004" pitchFamily="49" charset="0"/>
                <a:cs typeface="Times New Roman" panose="02020603050405020304" pitchFamily="18" charset="0"/>
              </a:rPr>
              <a:t>Length (0.62)</a:t>
            </a:r>
          </a:p>
          <a:p>
            <a:pPr marL="342900" indent="-342900">
              <a:buFont typeface="Arial" panose="020B0604020202020204" pitchFamily="34" charset="0"/>
              <a:buChar char="•"/>
            </a:pPr>
            <a:r>
              <a:rPr lang="en-US" sz="2400" dirty="0">
                <a:latin typeface="Aptos Display" panose="020B0004020202020204" pitchFamily="34" charset="0"/>
                <a:ea typeface="Cascadia Code" panose="020B0609020000020004" pitchFamily="49" charset="0"/>
                <a:cs typeface="Times New Roman" panose="02020603050405020304" pitchFamily="18" charset="0"/>
              </a:rPr>
              <a:t>Weight (0.61)</a:t>
            </a:r>
          </a:p>
          <a:p>
            <a:endParaRPr lang="en-US" sz="2000" dirty="0">
              <a:latin typeface="Aptos Display" panose="020B0004020202020204" pitchFamily="34" charset="0"/>
              <a:ea typeface="Cascadia Code" panose="020B0609020000020004" pitchFamily="49" charset="0"/>
              <a:cs typeface="Times New Roman" panose="02020603050405020304" pitchFamily="18" charset="0"/>
            </a:endParaRPr>
          </a:p>
          <a:p>
            <a:endParaRPr lang="en-US" sz="2000" dirty="0">
              <a:latin typeface="Aptos Display" panose="020B0004020202020204" pitchFamily="34" charset="0"/>
              <a:ea typeface="Cascadia Code" panose="020B0609020000020004" pitchFamily="49" charset="0"/>
              <a:cs typeface="Cascadia Code" panose="020B0609020000020004" pitchFamily="49" charset="0"/>
            </a:endParaRPr>
          </a:p>
        </p:txBody>
      </p:sp>
      <p:pic>
        <p:nvPicPr>
          <p:cNvPr id="12" name="Picture 11" descr="A seashell on the beach&#10;&#10;AI-generated content may be incorrect.">
            <a:extLst>
              <a:ext uri="{FF2B5EF4-FFF2-40B4-BE49-F238E27FC236}">
                <a16:creationId xmlns:a16="http://schemas.microsoft.com/office/drawing/2014/main" id="{63A93DE9-60A7-7E12-0487-B036EC6868A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467808" y="2614183"/>
            <a:ext cx="6934200" cy="3905250"/>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2591234" y="1133208"/>
            <a:ext cx="7306060" cy="393427"/>
          </a:xfrm>
        </p:spPr>
        <p:txBody>
          <a:bodyPr>
            <a:noAutofit/>
          </a:bodyPr>
          <a:lstStyle/>
          <a:p>
            <a:r>
              <a:rPr lang="en-ZA" sz="3000" dirty="0">
                <a:solidFill>
                  <a:schemeClr val="tx1"/>
                </a:solidFill>
              </a:rPr>
              <a:t>Age Distribution by Sex</a:t>
            </a:r>
            <a:endParaRPr lang="en-US" sz="3000" dirty="0"/>
          </a:p>
        </p:txBody>
      </p:sp>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591234" y="316774"/>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3500" noProof="0" dirty="0">
                <a:solidFill>
                  <a:schemeClr val="tx1"/>
                </a:solidFill>
                <a:latin typeface="Arial Rounded MT Bold" panose="020F0704030504030204" pitchFamily="34" charset="0"/>
              </a:rPr>
              <a:t>Exploratory Data Analysis</a:t>
            </a:r>
          </a:p>
        </p:txBody>
      </p:sp>
      <p:pic>
        <p:nvPicPr>
          <p:cNvPr id="13" name="Picture 12" descr="A close up of a graph&#10;&#10;AI-generated content may be incorrect.">
            <a:extLst>
              <a:ext uri="{FF2B5EF4-FFF2-40B4-BE49-F238E27FC236}">
                <a16:creationId xmlns:a16="http://schemas.microsoft.com/office/drawing/2014/main" id="{14CC6496-8F9D-567E-50AF-8F887C3619F6}"/>
              </a:ext>
            </a:extLst>
          </p:cNvPr>
          <p:cNvPicPr>
            <a:picLocks noChangeAspect="1"/>
          </p:cNvPicPr>
          <p:nvPr/>
        </p:nvPicPr>
        <p:blipFill>
          <a:blip r:embed="rId3"/>
          <a:stretch>
            <a:fillRect/>
          </a:stretch>
        </p:blipFill>
        <p:spPr>
          <a:xfrm>
            <a:off x="2074054" y="3371822"/>
            <a:ext cx="8540788" cy="2820906"/>
          </a:xfrm>
          <a:prstGeom prst="rect">
            <a:avLst/>
          </a:prstGeom>
        </p:spPr>
      </p:pic>
      <p:sp>
        <p:nvSpPr>
          <p:cNvPr id="3" name="TextBox 2">
            <a:extLst>
              <a:ext uri="{FF2B5EF4-FFF2-40B4-BE49-F238E27FC236}">
                <a16:creationId xmlns:a16="http://schemas.microsoft.com/office/drawing/2014/main" id="{34CCBEA9-6B41-F316-F74E-30E7047C5DA5}"/>
              </a:ext>
            </a:extLst>
          </p:cNvPr>
          <p:cNvSpPr txBox="1"/>
          <p:nvPr/>
        </p:nvSpPr>
        <p:spPr>
          <a:xfrm>
            <a:off x="1306614" y="1787509"/>
            <a:ext cx="9857008" cy="1323439"/>
          </a:xfrm>
          <a:prstGeom prst="rect">
            <a:avLst/>
          </a:prstGeom>
          <a:noFill/>
        </p:spPr>
        <p:txBody>
          <a:bodyPr wrap="square">
            <a:spAutoFit/>
          </a:bodyPr>
          <a:lstStyle/>
          <a:p>
            <a:pPr algn="ctr"/>
            <a:r>
              <a:rPr lang="en-US" sz="2000" dirty="0"/>
              <a:t>Age distribution varies by Sex.</a:t>
            </a:r>
          </a:p>
          <a:p>
            <a:pPr algn="ctr"/>
            <a:endParaRPr lang="en-US" sz="2000" dirty="0"/>
          </a:p>
          <a:p>
            <a:pPr algn="ctr"/>
            <a:r>
              <a:rPr lang="en-US" sz="2000" dirty="0"/>
              <a:t>The age distributions for Female, Infant, and Male crabs show some variation, but all generally fall between ages 5 and 15, with some outliers above age 20.</a:t>
            </a:r>
          </a:p>
        </p:txBody>
      </p:sp>
    </p:spTree>
    <p:extLst>
      <p:ext uri="{BB962C8B-B14F-4D97-AF65-F5344CB8AC3E}">
        <p14:creationId xmlns:p14="http://schemas.microsoft.com/office/powerpoint/2010/main" val="295513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46845" y="1577403"/>
            <a:ext cx="6624936" cy="393427"/>
          </a:xfrm>
        </p:spPr>
        <p:txBody>
          <a:bodyPr>
            <a:noAutofit/>
          </a:bodyPr>
          <a:lstStyle/>
          <a:p>
            <a:r>
              <a:rPr lang="en-ZA" sz="2500" b="1" dirty="0">
                <a:solidFill>
                  <a:schemeClr val="tx1"/>
                </a:solidFill>
              </a:rPr>
              <a:t>Correlation Matrix</a:t>
            </a:r>
          </a:p>
        </p:txBody>
      </p:sp>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369538" y="287976"/>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3500" noProof="0" dirty="0">
                <a:solidFill>
                  <a:schemeClr val="tx1"/>
                </a:solidFill>
                <a:latin typeface="Arial Rounded MT Bold" panose="020F0704030504030204" pitchFamily="34" charset="0"/>
              </a:rPr>
              <a:t>Exploratory Data Analysis</a:t>
            </a:r>
          </a:p>
        </p:txBody>
      </p:sp>
      <p:pic>
        <p:nvPicPr>
          <p:cNvPr id="17" name="Picture 16">
            <a:extLst>
              <a:ext uri="{FF2B5EF4-FFF2-40B4-BE49-F238E27FC236}">
                <a16:creationId xmlns:a16="http://schemas.microsoft.com/office/drawing/2014/main" id="{806632EC-56EB-ACD0-724E-E296E8DA03E1}"/>
              </a:ext>
            </a:extLst>
          </p:cNvPr>
          <p:cNvPicPr>
            <a:picLocks noChangeAspect="1"/>
          </p:cNvPicPr>
          <p:nvPr/>
        </p:nvPicPr>
        <p:blipFill>
          <a:blip r:embed="rId3"/>
          <a:stretch>
            <a:fillRect/>
          </a:stretch>
        </p:blipFill>
        <p:spPr>
          <a:xfrm>
            <a:off x="6781662" y="1185639"/>
            <a:ext cx="5130252" cy="5325691"/>
          </a:xfrm>
          <a:prstGeom prst="rect">
            <a:avLst/>
          </a:prstGeom>
        </p:spPr>
      </p:pic>
      <p:sp>
        <p:nvSpPr>
          <p:cNvPr id="19" name="TextBox 18">
            <a:extLst>
              <a:ext uri="{FF2B5EF4-FFF2-40B4-BE49-F238E27FC236}">
                <a16:creationId xmlns:a16="http://schemas.microsoft.com/office/drawing/2014/main" id="{02A42EE6-DAC5-79CE-6AEC-5726DBC0E828}"/>
              </a:ext>
            </a:extLst>
          </p:cNvPr>
          <p:cNvSpPr txBox="1"/>
          <p:nvPr/>
        </p:nvSpPr>
        <p:spPr>
          <a:xfrm>
            <a:off x="463841" y="2324847"/>
            <a:ext cx="6098058" cy="2862322"/>
          </a:xfrm>
          <a:prstGeom prst="rect">
            <a:avLst/>
          </a:prstGeom>
          <a:noFill/>
        </p:spPr>
        <p:txBody>
          <a:bodyPr wrap="square">
            <a:spAutoFit/>
          </a:bodyPr>
          <a:lstStyle/>
          <a:p>
            <a:pPr marL="285750" indent="-285750" algn="just">
              <a:buFont typeface="Arial" panose="020B0604020202020204" pitchFamily="34" charset="0"/>
              <a:buChar char="•"/>
            </a:pPr>
            <a:r>
              <a:rPr lang="en-US" b="1" dirty="0"/>
              <a:t>Shell Weight </a:t>
            </a:r>
            <a:r>
              <a:rPr lang="en-US" dirty="0"/>
              <a:t>has the strongest correlation with Age, making it a key predictor in the model.</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Height, Diameter, and Length </a:t>
            </a:r>
            <a:r>
              <a:rPr lang="en-US" dirty="0"/>
              <a:t>also show moderate positive correlations with Age, suggesting they are valuable features.</a:t>
            </a:r>
          </a:p>
          <a:p>
            <a:pPr algn="just"/>
            <a:endParaRPr lang="en-US" dirty="0"/>
          </a:p>
          <a:p>
            <a:pPr marL="285750" indent="-285750" algn="just">
              <a:buFont typeface="Arial" panose="020B0604020202020204" pitchFamily="34" charset="0"/>
              <a:buChar char="•"/>
            </a:pPr>
            <a:r>
              <a:rPr lang="en-US" b="1" dirty="0"/>
              <a:t>Viscera Weight </a:t>
            </a:r>
            <a:r>
              <a:rPr lang="en-US" dirty="0"/>
              <a:t>has the weakest correlation with Age, indicating limited influence in age prediction</a:t>
            </a:r>
          </a:p>
          <a:p>
            <a:endParaRPr lang="en-US" dirty="0"/>
          </a:p>
        </p:txBody>
      </p:sp>
    </p:spTree>
    <p:extLst>
      <p:ext uri="{BB962C8B-B14F-4D97-AF65-F5344CB8AC3E}">
        <p14:creationId xmlns:p14="http://schemas.microsoft.com/office/powerpoint/2010/main" val="1433309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2554752" y="962101"/>
            <a:ext cx="7306060" cy="393427"/>
          </a:xfrm>
        </p:spPr>
        <p:txBody>
          <a:bodyPr/>
          <a:lstStyle/>
          <a:p>
            <a:r>
              <a:rPr lang="en-ZA" dirty="0">
                <a:solidFill>
                  <a:schemeClr val="tx1"/>
                </a:solidFill>
              </a:rPr>
              <a:t>Age Vs Key Predictors</a:t>
            </a:r>
          </a:p>
          <a:p>
            <a:endParaRPr lang="en-US" dirty="0"/>
          </a:p>
        </p:txBody>
      </p:sp>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70408" y="262963"/>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3500" noProof="0" dirty="0">
                <a:solidFill>
                  <a:schemeClr val="tx1"/>
                </a:solidFill>
                <a:latin typeface="Arial Rounded MT Bold" panose="020F0704030504030204" pitchFamily="34" charset="0"/>
              </a:rPr>
              <a:t>Exploratory Data Analysis</a:t>
            </a:r>
          </a:p>
        </p:txBody>
      </p:sp>
      <p:pic>
        <p:nvPicPr>
          <p:cNvPr id="3" name="Picture 2" descr="A group of graphs showing different types of data&#10;&#10;AI-generated content may be incorrect.">
            <a:extLst>
              <a:ext uri="{FF2B5EF4-FFF2-40B4-BE49-F238E27FC236}">
                <a16:creationId xmlns:a16="http://schemas.microsoft.com/office/drawing/2014/main" id="{7A8CA128-0855-E20C-8D8B-31A68296E2D5}"/>
              </a:ext>
            </a:extLst>
          </p:cNvPr>
          <p:cNvPicPr>
            <a:picLocks noChangeAspect="1"/>
          </p:cNvPicPr>
          <p:nvPr/>
        </p:nvPicPr>
        <p:blipFill>
          <a:blip r:embed="rId3"/>
          <a:stretch>
            <a:fillRect/>
          </a:stretch>
        </p:blipFill>
        <p:spPr>
          <a:xfrm>
            <a:off x="4082240" y="1874470"/>
            <a:ext cx="7897976" cy="3365041"/>
          </a:xfrm>
          <a:prstGeom prst="rect">
            <a:avLst/>
          </a:prstGeom>
        </p:spPr>
      </p:pic>
      <p:sp>
        <p:nvSpPr>
          <p:cNvPr id="5" name="TextBox 4">
            <a:extLst>
              <a:ext uri="{FF2B5EF4-FFF2-40B4-BE49-F238E27FC236}">
                <a16:creationId xmlns:a16="http://schemas.microsoft.com/office/drawing/2014/main" id="{C4BB843A-FA14-DA5A-C01C-A14EA9FC244D}"/>
              </a:ext>
            </a:extLst>
          </p:cNvPr>
          <p:cNvSpPr txBox="1"/>
          <p:nvPr/>
        </p:nvSpPr>
        <p:spPr>
          <a:xfrm>
            <a:off x="211784" y="1874470"/>
            <a:ext cx="3555147" cy="3416320"/>
          </a:xfrm>
          <a:prstGeom prst="rect">
            <a:avLst/>
          </a:prstGeom>
          <a:noFill/>
        </p:spPr>
        <p:txBody>
          <a:bodyPr wrap="square">
            <a:spAutoFit/>
          </a:bodyPr>
          <a:lstStyle/>
          <a:p>
            <a:pPr marL="285750" indent="-285750">
              <a:buFont typeface="Arial" panose="020B0604020202020204" pitchFamily="34" charset="0"/>
              <a:buChar char="•"/>
            </a:pPr>
            <a:r>
              <a:rPr lang="en-US" dirty="0"/>
              <a:t>Positive linear trends are visible across all predictors, with Age increasing as physical measurements grow.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Shell Weight and Height show the strongest upward patterns, reinforcing their predictive strength from earlier analyses.</a:t>
            </a:r>
          </a:p>
          <a:p>
            <a:endParaRPr lang="en-US" dirty="0"/>
          </a:p>
        </p:txBody>
      </p:sp>
    </p:spTree>
    <p:extLst>
      <p:ext uri="{BB962C8B-B14F-4D97-AF65-F5344CB8AC3E}">
        <p14:creationId xmlns:p14="http://schemas.microsoft.com/office/powerpoint/2010/main" val="4181076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3"/>
          </p:nvPr>
        </p:nvSpPr>
        <p:spPr>
          <a:xfrm>
            <a:off x="752566" y="3500085"/>
            <a:ext cx="3321658" cy="1475319"/>
          </a:xfrm>
        </p:spPr>
        <p:txBody>
          <a:bodyPr>
            <a:normAutofit/>
          </a:bodyPr>
          <a:lstStyle/>
          <a:p>
            <a:pPr marL="285750" indent="-285750" algn="ctr">
              <a:buFont typeface="Wingdings" panose="05000000000000000000" pitchFamily="2" charset="2"/>
              <a:buChar char="Ø"/>
            </a:pPr>
            <a:r>
              <a:rPr lang="en-US" sz="1800" dirty="0">
                <a:solidFill>
                  <a:schemeClr val="tx1"/>
                </a:solidFill>
              </a:rPr>
              <a:t>Linear Regression performed reasonably.</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18"/>
          </p:nvPr>
        </p:nvSpPr>
        <p:spPr>
          <a:xfrm>
            <a:off x="8678604" y="3429000"/>
            <a:ext cx="3196404" cy="1526930"/>
          </a:xfrm>
        </p:spPr>
        <p:txBody>
          <a:bodyPr>
            <a:normAutofit/>
          </a:bodyPr>
          <a:lstStyle/>
          <a:p>
            <a:pPr marL="285750" indent="-285750" algn="ctr">
              <a:buFont typeface="Wingdings" panose="05000000000000000000" pitchFamily="2" charset="2"/>
              <a:buChar char="Ø"/>
            </a:pPr>
            <a:r>
              <a:rPr lang="en-US" sz="1800" dirty="0">
                <a:solidFill>
                  <a:schemeClr val="tx1"/>
                </a:solidFill>
              </a:rPr>
              <a:t>Decision Tree showed higher variance.</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19"/>
          </p:nvPr>
        </p:nvSpPr>
        <p:spPr>
          <a:xfrm>
            <a:off x="4824150" y="3500085"/>
            <a:ext cx="3196404" cy="1526930"/>
          </a:xfrm>
        </p:spPr>
        <p:txBody>
          <a:bodyPr/>
          <a:lstStyle/>
          <a:p>
            <a:pPr marL="285750" indent="-285750" algn="ctr">
              <a:buFont typeface="Wingdings" panose="05000000000000000000" pitchFamily="2" charset="2"/>
              <a:buChar char="Ø"/>
            </a:pPr>
            <a:r>
              <a:rPr lang="en-US" sz="1800" dirty="0">
                <a:solidFill>
                  <a:schemeClr val="tx1"/>
                </a:solidFill>
              </a:rPr>
              <a:t>Random Forest had the lowest MAE.</a:t>
            </a:r>
          </a:p>
          <a:p>
            <a:pPr marL="285750" indent="-285750">
              <a:buFont typeface="Wingdings" panose="05000000000000000000" pitchFamily="2" charset="2"/>
              <a:buChar char="Ø"/>
            </a:pPr>
            <a:endParaRPr lang="en-US" dirty="0"/>
          </a:p>
        </p:txBody>
      </p:sp>
      <p:sp>
        <p:nvSpPr>
          <p:cNvPr id="11" name="Text Placeholder 10">
            <a:extLst>
              <a:ext uri="{FF2B5EF4-FFF2-40B4-BE49-F238E27FC236}">
                <a16:creationId xmlns:a16="http://schemas.microsoft.com/office/drawing/2014/main" id="{CE7DF965-2C32-F48F-085C-6C3A4EFA9C6C}"/>
              </a:ext>
            </a:extLst>
          </p:cNvPr>
          <p:cNvSpPr>
            <a:spLocks noGrp="1"/>
          </p:cNvSpPr>
          <p:nvPr>
            <p:ph type="body" sz="quarter" idx="23"/>
          </p:nvPr>
        </p:nvSpPr>
        <p:spPr>
          <a:xfrm>
            <a:off x="8454740" y="2340632"/>
            <a:ext cx="3543339" cy="677337"/>
          </a:xfrm>
        </p:spPr>
        <p:txBody>
          <a:bodyPr>
            <a:normAutofit/>
          </a:bodyPr>
          <a:lstStyle/>
          <a:p>
            <a:pPr algn="ctr"/>
            <a:r>
              <a:rPr lang="en-US" sz="2500" b="1" dirty="0">
                <a:solidFill>
                  <a:schemeClr val="tx1"/>
                </a:solidFill>
              </a:rPr>
              <a:t>Decision Tree</a:t>
            </a:r>
          </a:p>
        </p:txBody>
      </p:sp>
      <p:sp>
        <p:nvSpPr>
          <p:cNvPr id="12" name="Text Placeholder 11">
            <a:extLst>
              <a:ext uri="{FF2B5EF4-FFF2-40B4-BE49-F238E27FC236}">
                <a16:creationId xmlns:a16="http://schemas.microsoft.com/office/drawing/2014/main" id="{7DF02535-4836-C1E0-B25A-8DA94DD7211D}"/>
              </a:ext>
            </a:extLst>
          </p:cNvPr>
          <p:cNvSpPr>
            <a:spLocks noGrp="1"/>
          </p:cNvSpPr>
          <p:nvPr>
            <p:ph type="body" sz="quarter" idx="24"/>
          </p:nvPr>
        </p:nvSpPr>
        <p:spPr>
          <a:xfrm>
            <a:off x="4824150" y="2340632"/>
            <a:ext cx="3114997" cy="677337"/>
          </a:xfrm>
        </p:spPr>
        <p:txBody>
          <a:bodyPr>
            <a:normAutofit/>
          </a:bodyPr>
          <a:lstStyle/>
          <a:p>
            <a:pPr algn="ctr"/>
            <a:r>
              <a:rPr lang="en-US" sz="2500" b="1" dirty="0">
                <a:solidFill>
                  <a:schemeClr val="tx1"/>
                </a:solidFill>
              </a:rPr>
              <a:t>Random Forest</a:t>
            </a:r>
          </a:p>
        </p:txBody>
      </p:sp>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1846259" y="830946"/>
            <a:ext cx="8978901" cy="816952"/>
          </a:xfrm>
        </p:spPr>
        <p:txBody>
          <a:bodyPr>
            <a:normAutofit fontScale="90000"/>
          </a:bodyPr>
          <a:lstStyle/>
          <a:p>
            <a:pPr algn="ctr"/>
            <a:r>
              <a:rPr lang="en-US" sz="3900" cap="all" spc="400" dirty="0">
                <a:ln w="19050">
                  <a:solidFill>
                    <a:schemeClr val="accent5"/>
                  </a:solidFill>
                </a:ln>
                <a:noFill/>
                <a:ea typeface="+mn-ea"/>
                <a:cs typeface="+mn-cs"/>
              </a:rPr>
              <a:t>Model Training</a:t>
            </a:r>
            <a:br>
              <a:rPr lang="en-US" cap="all" spc="400" dirty="0">
                <a:ln w="19050">
                  <a:solidFill>
                    <a:schemeClr val="accent5"/>
                  </a:solidFill>
                </a:ln>
                <a:noFill/>
                <a:ea typeface="+mn-ea"/>
                <a:cs typeface="+mn-cs"/>
              </a:rPr>
            </a:br>
            <a:endParaRPr lang="en-US" dirty="0"/>
          </a:p>
        </p:txBody>
      </p:sp>
      <p:sp>
        <p:nvSpPr>
          <p:cNvPr id="17" name="Text Placeholder 16">
            <a:extLst>
              <a:ext uri="{FF2B5EF4-FFF2-40B4-BE49-F238E27FC236}">
                <a16:creationId xmlns:a16="http://schemas.microsoft.com/office/drawing/2014/main" id="{4D28B074-CD00-2164-C937-3A96E0EEE61C}"/>
              </a:ext>
            </a:extLst>
          </p:cNvPr>
          <p:cNvSpPr>
            <a:spLocks noGrp="1"/>
          </p:cNvSpPr>
          <p:nvPr>
            <p:ph type="body" sz="quarter" idx="16"/>
          </p:nvPr>
        </p:nvSpPr>
        <p:spPr>
          <a:xfrm>
            <a:off x="193921" y="2340632"/>
            <a:ext cx="4237707" cy="677337"/>
          </a:xfrm>
        </p:spPr>
        <p:txBody>
          <a:bodyPr>
            <a:noAutofit/>
          </a:bodyPr>
          <a:lstStyle/>
          <a:p>
            <a:pPr algn="ctr"/>
            <a:r>
              <a:rPr lang="en-US" sz="2500" b="1" dirty="0">
                <a:solidFill>
                  <a:schemeClr val="tx1"/>
                </a:solidFill>
              </a:rPr>
              <a:t>Linear Regression</a:t>
            </a:r>
          </a:p>
        </p:txBody>
      </p:sp>
      <p:sp>
        <p:nvSpPr>
          <p:cNvPr id="3" name="TextBox 2">
            <a:extLst>
              <a:ext uri="{FF2B5EF4-FFF2-40B4-BE49-F238E27FC236}">
                <a16:creationId xmlns:a16="http://schemas.microsoft.com/office/drawing/2014/main" id="{E1FCC4D0-3682-783F-B443-36A06F4E39A4}"/>
              </a:ext>
            </a:extLst>
          </p:cNvPr>
          <p:cNvSpPr txBox="1"/>
          <p:nvPr/>
        </p:nvSpPr>
        <p:spPr>
          <a:xfrm>
            <a:off x="3047172" y="5438046"/>
            <a:ext cx="6097656" cy="646331"/>
          </a:xfrm>
          <a:prstGeom prst="rect">
            <a:avLst/>
          </a:prstGeom>
          <a:noFill/>
        </p:spPr>
        <p:txBody>
          <a:bodyPr wrap="square">
            <a:spAutoFit/>
          </a:bodyPr>
          <a:lstStyle/>
          <a:p>
            <a:pPr algn="ctr"/>
            <a:r>
              <a:rPr lang="en-US" b="1" dirty="0"/>
              <a:t>Cross-Validation: 5-fold</a:t>
            </a:r>
          </a:p>
          <a:p>
            <a:pPr algn="ctr"/>
            <a:r>
              <a:rPr lang="en-US" b="1" dirty="0"/>
              <a:t>Metric: MAE (Mean Absolute Error)</a:t>
            </a:r>
          </a:p>
        </p:txBody>
      </p:sp>
    </p:spTree>
    <p:extLst>
      <p:ext uri="{BB962C8B-B14F-4D97-AF65-F5344CB8AC3E}">
        <p14:creationId xmlns:p14="http://schemas.microsoft.com/office/powerpoint/2010/main" val="309442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1393638" y="529516"/>
            <a:ext cx="9404723" cy="1400530"/>
          </a:xfrm>
        </p:spPr>
        <p:txBody>
          <a:bodyPr/>
          <a:lstStyle/>
          <a:p>
            <a:pPr algn="ctr"/>
            <a:r>
              <a:rPr lang="en-US" dirty="0"/>
              <a:t>Hyperparameter Tuning</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4294967295"/>
          </p:nvPr>
        </p:nvSpPr>
        <p:spPr>
          <a:xfrm>
            <a:off x="3383486" y="1930046"/>
            <a:ext cx="5273495" cy="1904517"/>
          </a:xfrm>
        </p:spPr>
        <p:txBody>
          <a:bodyPr>
            <a:noAutofit/>
          </a:bodyPr>
          <a:lstStyle/>
          <a:p>
            <a:pPr algn="ctr">
              <a:lnSpc>
                <a:spcPct val="300000"/>
              </a:lnSpc>
            </a:pPr>
            <a:r>
              <a:rPr lang="en-US" sz="1800" dirty="0"/>
              <a:t>Tuned Random Forest </a:t>
            </a:r>
            <a:r>
              <a:rPr lang="en-US" sz="1800" dirty="0" err="1"/>
              <a:t>mtry</a:t>
            </a:r>
            <a:r>
              <a:rPr lang="en-US" sz="1800" dirty="0"/>
              <a:t> parameter.</a:t>
            </a:r>
          </a:p>
          <a:p>
            <a:pPr algn="ctr">
              <a:lnSpc>
                <a:spcPct val="300000"/>
              </a:lnSpc>
            </a:pPr>
            <a:r>
              <a:rPr lang="en-US" sz="1800" dirty="0"/>
              <a:t>Optimal </a:t>
            </a:r>
            <a:r>
              <a:rPr lang="en-US" sz="1800" dirty="0" err="1"/>
              <a:t>mtry</a:t>
            </a:r>
            <a:r>
              <a:rPr lang="en-US" sz="1800" dirty="0"/>
              <a:t> = 3 with 500 trees.</a:t>
            </a:r>
          </a:p>
          <a:p>
            <a:pPr algn="ctr">
              <a:lnSpc>
                <a:spcPct val="300000"/>
              </a:lnSpc>
            </a:pPr>
            <a:r>
              <a:rPr lang="en-US" sz="1800" dirty="0"/>
              <a:t>Further reduced MAE after tuning.</a:t>
            </a:r>
          </a:p>
        </p:txBody>
      </p:sp>
    </p:spTree>
    <p:extLst>
      <p:ext uri="{BB962C8B-B14F-4D97-AF65-F5344CB8AC3E}">
        <p14:creationId xmlns:p14="http://schemas.microsoft.com/office/powerpoint/2010/main" val="34748997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Template>
  <TotalTime>3307</TotalTime>
  <Words>610</Words>
  <Application>Microsoft Office PowerPoint</Application>
  <PresentationFormat>Widescreen</PresentationFormat>
  <Paragraphs>88</Paragraphs>
  <Slides>13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 Display</vt:lpstr>
      <vt:lpstr>Arial</vt:lpstr>
      <vt:lpstr>Arial Rounded MT Bold</vt:lpstr>
      <vt:lpstr>Calibri</vt:lpstr>
      <vt:lpstr>Century Gothic</vt:lpstr>
      <vt:lpstr>Courier New</vt:lpstr>
      <vt:lpstr>Posterama</vt:lpstr>
      <vt:lpstr>Wingdings</vt:lpstr>
      <vt:lpstr>Wingdings 3</vt:lpstr>
      <vt:lpstr>Ion</vt:lpstr>
      <vt:lpstr>“Predicting Crab Age Using Regression Analysis”  DDS DS 6306 final Project 2 </vt:lpstr>
      <vt:lpstr>Objectives</vt:lpstr>
      <vt:lpstr>Why Predict Crab Age?</vt:lpstr>
      <vt:lpstr> Dataset Overview</vt:lpstr>
      <vt:lpstr>Exploratory Data Analysis</vt:lpstr>
      <vt:lpstr>Exploratory Data Analysis</vt:lpstr>
      <vt:lpstr>Exploratory Data Analysis</vt:lpstr>
      <vt:lpstr>Model Training </vt:lpstr>
      <vt:lpstr>Hyperparameter Tuning</vt:lpstr>
      <vt:lpstr> Validation Results Actual vs Predicted (Validation Set)</vt:lpstr>
      <vt:lpstr>Rshinny Dashboard Brief Overview of features </vt:lpstr>
      <vt:lpstr>Conclusion &amp; key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 Camara</dc:creator>
  <cp:lastModifiedBy>S Camara</cp:lastModifiedBy>
  <cp:revision>3</cp:revision>
  <dcterms:created xsi:type="dcterms:W3CDTF">2025-04-07T04:52:37Z</dcterms:created>
  <dcterms:modified xsi:type="dcterms:W3CDTF">2025-04-20T23:31:02Z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